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60" r:id="rId2"/>
    <p:sldId id="257" r:id="rId3"/>
    <p:sldId id="261" r:id="rId4"/>
    <p:sldId id="262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</p:sldIdLst>
  <p:sldSz cx="18288000" cy="10287000"/>
  <p:notesSz cx="6858000" cy="9144000"/>
  <p:embeddedFontLs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Canva Sans" panose="020B0604020202020204" charset="0"/>
      <p:regular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مهناز محمدی صالح" initials="مهناز" lastIdx="0" clrIdx="0">
    <p:extLst>
      <p:ext uri="{19B8F6BF-5375-455C-9EA6-DF929625EA0E}">
        <p15:presenceInfo xmlns:p15="http://schemas.microsoft.com/office/powerpoint/2012/main" userId="S-1-5-21-3290357276-233551737-4048096351-368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7" d="100"/>
          <a:sy n="57" d="100"/>
        </p:scale>
        <p:origin x="744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8200" y="5753100"/>
            <a:ext cx="10744200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5400" dirty="0">
                <a:cs typeface="B Titr" panose="00000700000000000000" pitchFamily="2" charset="-78"/>
              </a:rPr>
              <a:t>عنوان دستگاه اجرایی </a:t>
            </a:r>
          </a:p>
          <a:p>
            <a:pPr algn="ctr" rtl="1"/>
            <a:r>
              <a:rPr lang="fa-IR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</a:rPr>
              <a:t>شرکت برق منطقه ای آذربایجان</a:t>
            </a:r>
          </a:p>
          <a:p>
            <a:pPr algn="ctr" rtl="1"/>
            <a:r>
              <a:rPr lang="fa-IR" sz="5400" dirty="0">
                <a:cs typeface="B Titr" panose="00000700000000000000" pitchFamily="2" charset="-78"/>
              </a:rPr>
              <a:t>نام رابط </a:t>
            </a:r>
          </a:p>
          <a:p>
            <a:pPr algn="ctr" rtl="1"/>
            <a:r>
              <a:rPr lang="fa-IR" sz="36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</a:rPr>
              <a:t>فاطمه توحیدی</a:t>
            </a:r>
            <a:endParaRPr lang="en-US" sz="3600" dirty="0">
              <a:solidFill>
                <a:schemeClr val="tx2">
                  <a:lumMod val="60000"/>
                  <a:lumOff val="40000"/>
                </a:schemeClr>
              </a:solidFill>
              <a:cs typeface="B Titr" panose="00000700000000000000" pitchFamily="2" charset="-7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38ABFC-88E4-4104-AC78-4D386C3FDB9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2400" y="723900"/>
            <a:ext cx="5400871" cy="5891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0425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0" y="3916603"/>
            <a:ext cx="18288000" cy="1994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8051"/>
              </a:lnSpc>
              <a:spcBef>
                <a:spcPct val="0"/>
              </a:spcBef>
            </a:pPr>
            <a:r>
              <a:rPr lang="ar-EG" sz="6600" dirty="0">
                <a:cs typeface="B Titr" panose="00000700000000000000" pitchFamily="2" charset="-78"/>
                <a:sym typeface="Canva Sans"/>
              </a:rPr>
              <a:t>فرایند انجام </a:t>
            </a:r>
            <a:r>
              <a:rPr lang="fa-IR" sz="6600" dirty="0">
                <a:cs typeface="B Titr" panose="00000700000000000000" pitchFamily="2" charset="-78"/>
                <a:sym typeface="Canva Sans"/>
              </a:rPr>
              <a:t>هر کدام از </a:t>
            </a:r>
            <a:r>
              <a:rPr lang="ar-EG" sz="6600" dirty="0">
                <a:cs typeface="B Titr" panose="00000700000000000000" pitchFamily="2" charset="-78"/>
                <a:sym typeface="Canva Sans"/>
              </a:rPr>
              <a:t>خدمات در فرمت استاندارد </a:t>
            </a:r>
            <a:r>
              <a:rPr lang="en-US" sz="6600" dirty="0">
                <a:cs typeface="B Titr" panose="00000700000000000000" pitchFamily="2" charset="-78"/>
                <a:sym typeface="Canva Sans"/>
              </a:rPr>
              <a:t>BPMN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2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7F3A1D9-EA0C-40AF-83AA-0D9E9643206D}"/>
              </a:ext>
            </a:extLst>
          </p:cNvPr>
          <p:cNvSpPr txBox="1"/>
          <p:nvPr/>
        </p:nvSpPr>
        <p:spPr>
          <a:xfrm>
            <a:off x="1600200" y="1790698"/>
            <a:ext cx="17373600" cy="61555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/>
            <a:r>
              <a:rPr lang="fa-IR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</a:rPr>
              <a:t>آزمایش کنتور مشترکین 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[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</a:rPr>
              <a:t>13032118105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]</a:t>
            </a:r>
            <a:endParaRPr lang="en-US" sz="4000" dirty="0">
              <a:solidFill>
                <a:schemeClr val="tx2">
                  <a:lumMod val="60000"/>
                  <a:lumOff val="40000"/>
                </a:schemeClr>
              </a:solidFill>
              <a:cs typeface="B Titr" panose="000007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8D4BA7D-D7C0-4D0E-B6DC-8EED66F4735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21000" y="1385242"/>
            <a:ext cx="1307595" cy="142646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2A2D078-2C45-4168-8275-D9937C4067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3844158"/>
            <a:ext cx="15207206" cy="50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9528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>
            <a:extLst>
              <a:ext uri="{FF2B5EF4-FFF2-40B4-BE49-F238E27FC236}">
                <a16:creationId xmlns:a16="http://schemas.microsoft.com/office/drawing/2014/main" id="{165B0133-2990-4937-ACD6-4F0F01EC43F3}"/>
              </a:ext>
            </a:extLst>
          </p:cNvPr>
          <p:cNvSpPr txBox="1"/>
          <p:nvPr/>
        </p:nvSpPr>
        <p:spPr>
          <a:xfrm>
            <a:off x="4114800" y="544791"/>
            <a:ext cx="14020800" cy="18947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18051"/>
              </a:lnSpc>
              <a:spcBef>
                <a:spcPct val="0"/>
              </a:spcBef>
            </a:pPr>
            <a:r>
              <a:rPr lang="fa-IR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ادغام انشعاب مشترکین 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[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</a:rPr>
              <a:t>13032118109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]</a:t>
            </a:r>
            <a:endParaRPr lang="ar-EG" sz="4000" dirty="0">
              <a:solidFill>
                <a:schemeClr val="tx2">
                  <a:lumMod val="60000"/>
                  <a:lumOff val="40000"/>
                </a:schemeClr>
              </a:solidFill>
              <a:cs typeface="B Titr" panose="00000700000000000000" pitchFamily="2" charset="-78"/>
              <a:sym typeface="Canva San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313445-83E0-46BB-819D-0F46B2E6B09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5005" y="1034240"/>
            <a:ext cx="1307595" cy="142646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51AE99A-98B3-4C71-9212-2903E6F284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6081" y="3619500"/>
            <a:ext cx="15216519" cy="5062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5438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>
            <a:extLst>
              <a:ext uri="{FF2B5EF4-FFF2-40B4-BE49-F238E27FC236}">
                <a16:creationId xmlns:a16="http://schemas.microsoft.com/office/drawing/2014/main" id="{165B0133-2990-4937-ACD6-4F0F01EC43F3}"/>
              </a:ext>
            </a:extLst>
          </p:cNvPr>
          <p:cNvSpPr txBox="1"/>
          <p:nvPr/>
        </p:nvSpPr>
        <p:spPr>
          <a:xfrm>
            <a:off x="1981200" y="544791"/>
            <a:ext cx="14020800" cy="18947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18051"/>
              </a:lnSpc>
              <a:spcBef>
                <a:spcPct val="0"/>
              </a:spcBef>
            </a:pPr>
            <a:r>
              <a:rPr lang="fa-IR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مشاهده سوابق مصرف و صورت حساب مشترکین 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[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</a:rPr>
              <a:t>13032117105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]</a:t>
            </a:r>
            <a:endParaRPr lang="ar-EG" sz="4000" dirty="0">
              <a:solidFill>
                <a:schemeClr val="tx2">
                  <a:lumMod val="60000"/>
                  <a:lumOff val="40000"/>
                </a:schemeClr>
              </a:solidFill>
              <a:cs typeface="B Titr" panose="00000700000000000000" pitchFamily="2" charset="-78"/>
              <a:sym typeface="Canva San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313445-83E0-46BB-819D-0F46B2E6B09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5005" y="1034240"/>
            <a:ext cx="1307595" cy="142646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7089382-86CB-4BAA-A80A-9692860095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9649" y="3318933"/>
            <a:ext cx="13087620" cy="5938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228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>
            <a:extLst>
              <a:ext uri="{FF2B5EF4-FFF2-40B4-BE49-F238E27FC236}">
                <a16:creationId xmlns:a16="http://schemas.microsoft.com/office/drawing/2014/main" id="{165B0133-2990-4937-ACD6-4F0F01EC43F3}"/>
              </a:ext>
            </a:extLst>
          </p:cNvPr>
          <p:cNvSpPr txBox="1"/>
          <p:nvPr/>
        </p:nvSpPr>
        <p:spPr>
          <a:xfrm>
            <a:off x="4178805" y="565958"/>
            <a:ext cx="14020800" cy="18947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18051"/>
              </a:lnSpc>
              <a:spcBef>
                <a:spcPct val="0"/>
              </a:spcBef>
            </a:pPr>
            <a:r>
              <a:rPr lang="fa-IR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ارائه کارنامه آماری 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[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</a:rPr>
              <a:t>13032122105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]</a:t>
            </a:r>
            <a:endParaRPr lang="ar-EG" sz="4000" dirty="0">
              <a:solidFill>
                <a:schemeClr val="tx2">
                  <a:lumMod val="60000"/>
                  <a:lumOff val="40000"/>
                </a:schemeClr>
              </a:solidFill>
              <a:cs typeface="B Titr" panose="00000700000000000000" pitchFamily="2" charset="-78"/>
              <a:sym typeface="Canva San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313445-83E0-46BB-819D-0F46B2E6B09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5005" y="1034240"/>
            <a:ext cx="1307595" cy="142646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9207B94-4A38-443E-96B9-4FAB77CD92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0600" y="2945877"/>
            <a:ext cx="9144000" cy="6796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8501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>
            <a:extLst>
              <a:ext uri="{FF2B5EF4-FFF2-40B4-BE49-F238E27FC236}">
                <a16:creationId xmlns:a16="http://schemas.microsoft.com/office/drawing/2014/main" id="{165B0133-2990-4937-ACD6-4F0F01EC43F3}"/>
              </a:ext>
            </a:extLst>
          </p:cNvPr>
          <p:cNvSpPr txBox="1"/>
          <p:nvPr/>
        </p:nvSpPr>
        <p:spPr>
          <a:xfrm>
            <a:off x="2301069" y="565958"/>
            <a:ext cx="14020800" cy="18947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18051"/>
              </a:lnSpc>
              <a:spcBef>
                <a:spcPct val="0"/>
              </a:spcBef>
            </a:pPr>
            <a:r>
              <a:rPr lang="fa-IR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اصلاح اطلاعات مشترکین 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[</a:t>
            </a:r>
            <a:r>
              <a:rPr lang="en-US" sz="36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</a:rPr>
              <a:t>13032119100</a:t>
            </a:r>
            <a:r>
              <a:rPr lang="en-US" sz="4000" dirty="0"/>
              <a:t> 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]</a:t>
            </a:r>
            <a:endParaRPr lang="ar-EG" sz="4000" dirty="0">
              <a:solidFill>
                <a:schemeClr val="tx2">
                  <a:lumMod val="60000"/>
                  <a:lumOff val="40000"/>
                </a:schemeClr>
              </a:solidFill>
              <a:cs typeface="B Titr" panose="00000700000000000000" pitchFamily="2" charset="-78"/>
              <a:sym typeface="Canva San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313445-83E0-46BB-819D-0F46B2E6B09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5005" y="1034240"/>
            <a:ext cx="1307595" cy="142646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6987384-1CBD-404E-8A34-D359C27AAB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6718" y="2933700"/>
            <a:ext cx="12694563" cy="7129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6989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>
            <a:extLst>
              <a:ext uri="{FF2B5EF4-FFF2-40B4-BE49-F238E27FC236}">
                <a16:creationId xmlns:a16="http://schemas.microsoft.com/office/drawing/2014/main" id="{165B0133-2990-4937-ACD6-4F0F01EC43F3}"/>
              </a:ext>
            </a:extLst>
          </p:cNvPr>
          <p:cNvSpPr txBox="1"/>
          <p:nvPr/>
        </p:nvSpPr>
        <p:spPr>
          <a:xfrm>
            <a:off x="1470481" y="595591"/>
            <a:ext cx="14020800" cy="18947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18051"/>
              </a:lnSpc>
              <a:spcBef>
                <a:spcPct val="0"/>
              </a:spcBef>
            </a:pPr>
            <a:r>
              <a:rPr lang="fa-IR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افزایش قدرت انشعاب اطلاعات مشترکین 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[</a:t>
            </a:r>
            <a:r>
              <a:rPr lang="en-US" sz="36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</a:rPr>
              <a:t>13032118100</a:t>
            </a:r>
            <a:r>
              <a:rPr lang="en-US" sz="4000" dirty="0"/>
              <a:t> 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]</a:t>
            </a:r>
            <a:endParaRPr lang="ar-EG" sz="4000" dirty="0">
              <a:solidFill>
                <a:schemeClr val="tx2">
                  <a:lumMod val="60000"/>
                  <a:lumOff val="40000"/>
                </a:schemeClr>
              </a:solidFill>
              <a:cs typeface="B Titr" panose="00000700000000000000" pitchFamily="2" charset="-78"/>
              <a:sym typeface="Canva San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313445-83E0-46BB-819D-0F46B2E6B09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5005" y="1034240"/>
            <a:ext cx="1307595" cy="142646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12F6E87-1B55-49A8-822E-7053E4EF82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3467100"/>
            <a:ext cx="16230600" cy="601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4962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>
            <a:extLst>
              <a:ext uri="{FF2B5EF4-FFF2-40B4-BE49-F238E27FC236}">
                <a16:creationId xmlns:a16="http://schemas.microsoft.com/office/drawing/2014/main" id="{165B0133-2990-4937-ACD6-4F0F01EC43F3}"/>
              </a:ext>
            </a:extLst>
          </p:cNvPr>
          <p:cNvSpPr txBox="1"/>
          <p:nvPr/>
        </p:nvSpPr>
        <p:spPr>
          <a:xfrm>
            <a:off x="2343402" y="604058"/>
            <a:ext cx="14020800" cy="18947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18051"/>
              </a:lnSpc>
              <a:spcBef>
                <a:spcPct val="0"/>
              </a:spcBef>
            </a:pPr>
            <a:r>
              <a:rPr lang="fa-IR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درخواست برقراری انشعاب اطلاعات 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[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</a:rPr>
              <a:t>13032119101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]</a:t>
            </a:r>
            <a:endParaRPr lang="ar-EG" sz="4000" dirty="0">
              <a:solidFill>
                <a:schemeClr val="tx2">
                  <a:lumMod val="60000"/>
                  <a:lumOff val="40000"/>
                </a:schemeClr>
              </a:solidFill>
              <a:cs typeface="B Titr" panose="00000700000000000000" pitchFamily="2" charset="-78"/>
              <a:sym typeface="Canva San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313445-83E0-46BB-819D-0F46B2E6B09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5005" y="1034240"/>
            <a:ext cx="1307595" cy="142646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3CC99AD-7B72-4219-B32E-EF93785E57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721" y="3599888"/>
            <a:ext cx="16488558" cy="5614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1285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>
            <a:extLst>
              <a:ext uri="{FF2B5EF4-FFF2-40B4-BE49-F238E27FC236}">
                <a16:creationId xmlns:a16="http://schemas.microsoft.com/office/drawing/2014/main" id="{165B0133-2990-4937-ACD6-4F0F01EC43F3}"/>
              </a:ext>
            </a:extLst>
          </p:cNvPr>
          <p:cNvSpPr txBox="1"/>
          <p:nvPr/>
        </p:nvSpPr>
        <p:spPr>
          <a:xfrm>
            <a:off x="2343402" y="604058"/>
            <a:ext cx="14020800" cy="18947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18051"/>
              </a:lnSpc>
              <a:spcBef>
                <a:spcPct val="0"/>
              </a:spcBef>
            </a:pPr>
            <a:r>
              <a:rPr lang="fa-IR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تسویه حساب مشترکین 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[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</a:rPr>
              <a:t>13032117100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]</a:t>
            </a:r>
            <a:endParaRPr lang="ar-EG" sz="4000" dirty="0">
              <a:solidFill>
                <a:schemeClr val="tx2">
                  <a:lumMod val="60000"/>
                  <a:lumOff val="40000"/>
                </a:schemeClr>
              </a:solidFill>
              <a:cs typeface="B Titr" panose="00000700000000000000" pitchFamily="2" charset="-78"/>
              <a:sym typeface="Canva San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313445-83E0-46BB-819D-0F46B2E6B09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5005" y="1034240"/>
            <a:ext cx="1307595" cy="142646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2D5B9BF-39EB-4F25-AEF2-BF793EBA4C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2204" y="3314700"/>
            <a:ext cx="16083196" cy="6153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7766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>
            <a:extLst>
              <a:ext uri="{FF2B5EF4-FFF2-40B4-BE49-F238E27FC236}">
                <a16:creationId xmlns:a16="http://schemas.microsoft.com/office/drawing/2014/main" id="{165B0133-2990-4937-ACD6-4F0F01EC43F3}"/>
              </a:ext>
            </a:extLst>
          </p:cNvPr>
          <p:cNvSpPr txBox="1"/>
          <p:nvPr/>
        </p:nvSpPr>
        <p:spPr>
          <a:xfrm>
            <a:off x="2343402" y="604058"/>
            <a:ext cx="14020800" cy="18947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18051"/>
              </a:lnSpc>
              <a:spcBef>
                <a:spcPct val="0"/>
              </a:spcBef>
            </a:pPr>
            <a:r>
              <a:rPr lang="fa-IR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تغییر تعرفه یا گزینه انشعاب مشترکین 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[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</a:rPr>
              <a:t>13032117101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]</a:t>
            </a:r>
            <a:endParaRPr lang="ar-EG" sz="4000" dirty="0">
              <a:solidFill>
                <a:schemeClr val="tx2">
                  <a:lumMod val="60000"/>
                  <a:lumOff val="40000"/>
                </a:schemeClr>
              </a:solidFill>
              <a:cs typeface="B Titr" panose="00000700000000000000" pitchFamily="2" charset="-78"/>
              <a:sym typeface="Canva San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313445-83E0-46BB-819D-0F46B2E6B09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5005" y="1034240"/>
            <a:ext cx="1307595" cy="142646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F66F54F-5E0A-446D-80B6-E4C2AE0EF1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4638" y="3238500"/>
            <a:ext cx="15736429" cy="6014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5447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>
            <a:extLst>
              <a:ext uri="{FF2B5EF4-FFF2-40B4-BE49-F238E27FC236}">
                <a16:creationId xmlns:a16="http://schemas.microsoft.com/office/drawing/2014/main" id="{165B0133-2990-4937-ACD6-4F0F01EC43F3}"/>
              </a:ext>
            </a:extLst>
          </p:cNvPr>
          <p:cNvSpPr txBox="1"/>
          <p:nvPr/>
        </p:nvSpPr>
        <p:spPr>
          <a:xfrm>
            <a:off x="2343402" y="604058"/>
            <a:ext cx="14020800" cy="18947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18051"/>
              </a:lnSpc>
              <a:spcBef>
                <a:spcPct val="0"/>
              </a:spcBef>
            </a:pPr>
            <a:r>
              <a:rPr lang="fa-IR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تغییر نام یا مالکیت مشترکین 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[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</a:rPr>
              <a:t>13032118104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]</a:t>
            </a:r>
            <a:endParaRPr lang="ar-EG" sz="4000" dirty="0">
              <a:solidFill>
                <a:schemeClr val="tx2">
                  <a:lumMod val="60000"/>
                  <a:lumOff val="40000"/>
                </a:schemeClr>
              </a:solidFill>
              <a:cs typeface="B Titr" panose="00000700000000000000" pitchFamily="2" charset="-78"/>
              <a:sym typeface="Canva San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313445-83E0-46BB-819D-0F46B2E6B09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5005" y="1034240"/>
            <a:ext cx="1307595" cy="142646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EB71612-A8B2-45EF-A644-650759990B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6370" y="3543300"/>
            <a:ext cx="14603965" cy="4933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364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>
            <a:extLst>
              <a:ext uri="{FF2B5EF4-FFF2-40B4-BE49-F238E27FC236}">
                <a16:creationId xmlns:a16="http://schemas.microsoft.com/office/drawing/2014/main" id="{165B0133-2990-4937-ACD6-4F0F01EC43F3}"/>
              </a:ext>
            </a:extLst>
          </p:cNvPr>
          <p:cNvSpPr txBox="1"/>
          <p:nvPr/>
        </p:nvSpPr>
        <p:spPr>
          <a:xfrm>
            <a:off x="2343402" y="604058"/>
            <a:ext cx="14020800" cy="18947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18051"/>
              </a:lnSpc>
              <a:spcBef>
                <a:spcPct val="0"/>
              </a:spcBef>
            </a:pPr>
            <a:r>
              <a:rPr lang="fa-IR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تفکیک انشعاب مشترکین 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[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</a:rPr>
              <a:t>13032118108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]</a:t>
            </a:r>
            <a:endParaRPr lang="ar-EG" sz="4000" dirty="0">
              <a:solidFill>
                <a:schemeClr val="tx2">
                  <a:lumMod val="60000"/>
                  <a:lumOff val="40000"/>
                </a:schemeClr>
              </a:solidFill>
              <a:cs typeface="B Titr" panose="00000700000000000000" pitchFamily="2" charset="-78"/>
              <a:sym typeface="Canva San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313445-83E0-46BB-819D-0F46B2E6B09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5005" y="1034240"/>
            <a:ext cx="1307595" cy="142646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7365E4-8F54-43F7-B68B-64FEFD21E6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171" y="3543300"/>
            <a:ext cx="16820629" cy="5709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0857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>
            <a:extLst>
              <a:ext uri="{FF2B5EF4-FFF2-40B4-BE49-F238E27FC236}">
                <a16:creationId xmlns:a16="http://schemas.microsoft.com/office/drawing/2014/main" id="{165B0133-2990-4937-ACD6-4F0F01EC43F3}"/>
              </a:ext>
            </a:extLst>
          </p:cNvPr>
          <p:cNvSpPr txBox="1"/>
          <p:nvPr/>
        </p:nvSpPr>
        <p:spPr>
          <a:xfrm>
            <a:off x="2343402" y="604058"/>
            <a:ext cx="14020800" cy="18947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18051"/>
              </a:lnSpc>
              <a:spcBef>
                <a:spcPct val="0"/>
              </a:spcBef>
            </a:pPr>
            <a:r>
              <a:rPr lang="fa-IR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جمع آوری دائم انشعاب مشترکین 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[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</a:rPr>
              <a:t>13032118103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]</a:t>
            </a:r>
            <a:endParaRPr lang="ar-EG" sz="4000" dirty="0">
              <a:solidFill>
                <a:schemeClr val="tx2">
                  <a:lumMod val="60000"/>
                  <a:lumOff val="40000"/>
                </a:schemeClr>
              </a:solidFill>
              <a:cs typeface="B Titr" panose="00000700000000000000" pitchFamily="2" charset="-78"/>
              <a:sym typeface="Canva San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313445-83E0-46BB-819D-0F46B2E6B09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5005" y="1034240"/>
            <a:ext cx="1307595" cy="142646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A13B1D5-05C5-4529-96C3-DEA542EFD0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96" y="3260937"/>
            <a:ext cx="17602207" cy="5991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0967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>
            <a:extLst>
              <a:ext uri="{FF2B5EF4-FFF2-40B4-BE49-F238E27FC236}">
                <a16:creationId xmlns:a16="http://schemas.microsoft.com/office/drawing/2014/main" id="{165B0133-2990-4937-ACD6-4F0F01EC43F3}"/>
              </a:ext>
            </a:extLst>
          </p:cNvPr>
          <p:cNvSpPr txBox="1"/>
          <p:nvPr/>
        </p:nvSpPr>
        <p:spPr>
          <a:xfrm>
            <a:off x="2343402" y="604058"/>
            <a:ext cx="14020800" cy="18947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18051"/>
              </a:lnSpc>
              <a:spcBef>
                <a:spcPct val="0"/>
              </a:spcBef>
            </a:pPr>
            <a:r>
              <a:rPr lang="fa-IR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بررسی صورت حساب مشترکین 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[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</a:rPr>
              <a:t>13032117104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]</a:t>
            </a:r>
            <a:endParaRPr lang="ar-EG" sz="4000" dirty="0">
              <a:solidFill>
                <a:schemeClr val="tx2">
                  <a:lumMod val="60000"/>
                  <a:lumOff val="40000"/>
                </a:schemeClr>
              </a:solidFill>
              <a:cs typeface="B Titr" panose="00000700000000000000" pitchFamily="2" charset="-78"/>
              <a:sym typeface="Canva San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313445-83E0-46BB-819D-0F46B2E6B09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5005" y="1034240"/>
            <a:ext cx="1307595" cy="142646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E49B90F-3D54-45C8-8EE5-A1DE8C38CB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3229" y="3314700"/>
            <a:ext cx="14621542" cy="56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2993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>
            <a:extLst>
              <a:ext uri="{FF2B5EF4-FFF2-40B4-BE49-F238E27FC236}">
                <a16:creationId xmlns:a16="http://schemas.microsoft.com/office/drawing/2014/main" id="{165B0133-2990-4937-ACD6-4F0F01EC43F3}"/>
              </a:ext>
            </a:extLst>
          </p:cNvPr>
          <p:cNvSpPr txBox="1"/>
          <p:nvPr/>
        </p:nvSpPr>
        <p:spPr>
          <a:xfrm>
            <a:off x="2343402" y="604058"/>
            <a:ext cx="14020800" cy="18947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18051"/>
              </a:lnSpc>
              <a:spcBef>
                <a:spcPct val="0"/>
              </a:spcBef>
            </a:pPr>
            <a:r>
              <a:rPr lang="fa-IR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درخواست تغییر حریم خطوط انتقال و فوق توزیع  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[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</a:rPr>
              <a:t>13032120100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]</a:t>
            </a:r>
            <a:endParaRPr lang="ar-EG" sz="4000" dirty="0">
              <a:solidFill>
                <a:schemeClr val="tx2">
                  <a:lumMod val="60000"/>
                  <a:lumOff val="40000"/>
                </a:schemeClr>
              </a:solidFill>
              <a:cs typeface="B Titr" panose="00000700000000000000" pitchFamily="2" charset="-78"/>
              <a:sym typeface="Canva San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313445-83E0-46BB-819D-0F46B2E6B09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5005" y="1034240"/>
            <a:ext cx="1307595" cy="142646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4DEC042-C2DC-4DBB-94B4-6FD8BFBC04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6112" y="2869722"/>
            <a:ext cx="14695775" cy="6520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1844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>
            <a:extLst>
              <a:ext uri="{FF2B5EF4-FFF2-40B4-BE49-F238E27FC236}">
                <a16:creationId xmlns:a16="http://schemas.microsoft.com/office/drawing/2014/main" id="{165B0133-2990-4937-ACD6-4F0F01EC43F3}"/>
              </a:ext>
            </a:extLst>
          </p:cNvPr>
          <p:cNvSpPr txBox="1"/>
          <p:nvPr/>
        </p:nvSpPr>
        <p:spPr>
          <a:xfrm>
            <a:off x="2343402" y="604058"/>
            <a:ext cx="14020800" cy="18947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18051"/>
              </a:lnSpc>
              <a:spcBef>
                <a:spcPct val="0"/>
              </a:spcBef>
            </a:pPr>
            <a:r>
              <a:rPr lang="fa-IR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صدور قبض المثنی برای مشترکین 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[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</a:rPr>
              <a:t>13032117102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]</a:t>
            </a:r>
            <a:endParaRPr lang="ar-EG" sz="4000" dirty="0">
              <a:solidFill>
                <a:schemeClr val="tx2">
                  <a:lumMod val="60000"/>
                  <a:lumOff val="40000"/>
                </a:schemeClr>
              </a:solidFill>
              <a:cs typeface="B Titr" panose="00000700000000000000" pitchFamily="2" charset="-78"/>
              <a:sym typeface="Canva San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313445-83E0-46BB-819D-0F46B2E6B09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5005" y="1034240"/>
            <a:ext cx="1307595" cy="142646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D0C6D7E-5B53-4126-8088-6208CFA5A5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3402" y="3238500"/>
            <a:ext cx="14497935" cy="5586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402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>
            <a:extLst>
              <a:ext uri="{FF2B5EF4-FFF2-40B4-BE49-F238E27FC236}">
                <a16:creationId xmlns:a16="http://schemas.microsoft.com/office/drawing/2014/main" id="{165B0133-2990-4937-ACD6-4F0F01EC43F3}"/>
              </a:ext>
            </a:extLst>
          </p:cNvPr>
          <p:cNvSpPr txBox="1"/>
          <p:nvPr/>
        </p:nvSpPr>
        <p:spPr>
          <a:xfrm>
            <a:off x="2343402" y="604058"/>
            <a:ext cx="14020800" cy="18947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18051"/>
              </a:lnSpc>
              <a:spcBef>
                <a:spcPct val="0"/>
              </a:spcBef>
            </a:pPr>
            <a:r>
              <a:rPr lang="fa-IR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صدور قبض میان دوره برای مشترکین 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[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</a:rPr>
              <a:t>13032117103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]</a:t>
            </a:r>
            <a:endParaRPr lang="ar-EG" sz="4000" dirty="0">
              <a:solidFill>
                <a:schemeClr val="tx2">
                  <a:lumMod val="60000"/>
                  <a:lumOff val="40000"/>
                </a:schemeClr>
              </a:solidFill>
              <a:cs typeface="B Titr" panose="00000700000000000000" pitchFamily="2" charset="-78"/>
              <a:sym typeface="Canva San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313445-83E0-46BB-819D-0F46B2E6B09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5005" y="1034240"/>
            <a:ext cx="1307595" cy="142646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33D6C4E-3A9E-4960-B5D7-9F19160DCE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7800" y="3112789"/>
            <a:ext cx="16226531" cy="6144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6311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>
            <a:extLst>
              <a:ext uri="{FF2B5EF4-FFF2-40B4-BE49-F238E27FC236}">
                <a16:creationId xmlns:a16="http://schemas.microsoft.com/office/drawing/2014/main" id="{165B0133-2990-4937-ACD6-4F0F01EC43F3}"/>
              </a:ext>
            </a:extLst>
          </p:cNvPr>
          <p:cNvSpPr txBox="1"/>
          <p:nvPr/>
        </p:nvSpPr>
        <p:spPr>
          <a:xfrm>
            <a:off x="2343402" y="604058"/>
            <a:ext cx="14020800" cy="18947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18051"/>
              </a:lnSpc>
              <a:spcBef>
                <a:spcPct val="0"/>
              </a:spcBef>
            </a:pPr>
            <a:r>
              <a:rPr lang="fa-IR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قطع موقت انشعاب مشترکین 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[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</a:rPr>
              <a:t>13032118106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]</a:t>
            </a:r>
            <a:endParaRPr lang="ar-EG" sz="4000" dirty="0">
              <a:solidFill>
                <a:schemeClr val="tx2">
                  <a:lumMod val="60000"/>
                  <a:lumOff val="40000"/>
                </a:schemeClr>
              </a:solidFill>
              <a:cs typeface="B Titr" panose="00000700000000000000" pitchFamily="2" charset="-78"/>
              <a:sym typeface="Canva San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313445-83E0-46BB-819D-0F46B2E6B09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5005" y="1034240"/>
            <a:ext cx="1307595" cy="142646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7F99B15-DA1D-47F6-A618-AF25668853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027" y="3390900"/>
            <a:ext cx="17083945" cy="5662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8671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>
            <a:extLst>
              <a:ext uri="{FF2B5EF4-FFF2-40B4-BE49-F238E27FC236}">
                <a16:creationId xmlns:a16="http://schemas.microsoft.com/office/drawing/2014/main" id="{165B0133-2990-4937-ACD6-4F0F01EC43F3}"/>
              </a:ext>
            </a:extLst>
          </p:cNvPr>
          <p:cNvSpPr txBox="1"/>
          <p:nvPr/>
        </p:nvSpPr>
        <p:spPr>
          <a:xfrm>
            <a:off x="2343402" y="604058"/>
            <a:ext cx="14020800" cy="18947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18051"/>
              </a:lnSpc>
              <a:spcBef>
                <a:spcPct val="0"/>
              </a:spcBef>
            </a:pPr>
            <a:r>
              <a:rPr lang="fa-IR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کاهش قدرت انشعاب مشترکین 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[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</a:rPr>
              <a:t>13032118101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]</a:t>
            </a:r>
            <a:endParaRPr lang="ar-EG" sz="4000" dirty="0">
              <a:solidFill>
                <a:schemeClr val="tx2">
                  <a:lumMod val="60000"/>
                  <a:lumOff val="40000"/>
                </a:schemeClr>
              </a:solidFill>
              <a:cs typeface="B Titr" panose="00000700000000000000" pitchFamily="2" charset="-78"/>
              <a:sym typeface="Canva San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313445-83E0-46BB-819D-0F46B2E6B09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5005" y="1034240"/>
            <a:ext cx="1307595" cy="142646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94C1124-124B-455E-BB64-661E880C5D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9941" y="3543300"/>
            <a:ext cx="15647721" cy="52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8878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>
            <a:extLst>
              <a:ext uri="{FF2B5EF4-FFF2-40B4-BE49-F238E27FC236}">
                <a16:creationId xmlns:a16="http://schemas.microsoft.com/office/drawing/2014/main" id="{165B0133-2990-4937-ACD6-4F0F01EC43F3}"/>
              </a:ext>
            </a:extLst>
          </p:cNvPr>
          <p:cNvSpPr txBox="1"/>
          <p:nvPr/>
        </p:nvSpPr>
        <p:spPr>
          <a:xfrm>
            <a:off x="2343402" y="604058"/>
            <a:ext cx="14020800" cy="18947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18051"/>
              </a:lnSpc>
              <a:spcBef>
                <a:spcPct val="0"/>
              </a:spcBef>
            </a:pPr>
            <a:r>
              <a:rPr lang="fa-IR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کاهش موقت قدرت انشعاب مشترکین 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[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</a:rPr>
              <a:t>13032118102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]</a:t>
            </a:r>
            <a:endParaRPr lang="ar-EG" sz="4000" dirty="0">
              <a:solidFill>
                <a:schemeClr val="tx2">
                  <a:lumMod val="60000"/>
                  <a:lumOff val="40000"/>
                </a:schemeClr>
              </a:solidFill>
              <a:cs typeface="B Titr" panose="00000700000000000000" pitchFamily="2" charset="-78"/>
              <a:sym typeface="Canva San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313445-83E0-46BB-819D-0F46B2E6B09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5005" y="1034240"/>
            <a:ext cx="1307595" cy="142646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2BF2A9A-5CA0-475E-B3F9-5AE16DFA3D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3831" y="3390900"/>
            <a:ext cx="16679942" cy="5500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2063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>
            <a:extLst>
              <a:ext uri="{FF2B5EF4-FFF2-40B4-BE49-F238E27FC236}">
                <a16:creationId xmlns:a16="http://schemas.microsoft.com/office/drawing/2014/main" id="{165B0133-2990-4937-ACD6-4F0F01EC43F3}"/>
              </a:ext>
            </a:extLst>
          </p:cNvPr>
          <p:cNvSpPr txBox="1"/>
          <p:nvPr/>
        </p:nvSpPr>
        <p:spPr>
          <a:xfrm>
            <a:off x="2343402" y="604058"/>
            <a:ext cx="14020800" cy="18947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18051"/>
              </a:lnSpc>
              <a:spcBef>
                <a:spcPct val="0"/>
              </a:spcBef>
            </a:pPr>
            <a:r>
              <a:rPr lang="fa-IR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وصل مجدد انشعاب مشترکین 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[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</a:rPr>
              <a:t>13032118107</a:t>
            </a:r>
            <a:r>
              <a:rPr lang="en-US" sz="4000" dirty="0">
                <a:solidFill>
                  <a:schemeClr val="tx2">
                    <a:lumMod val="60000"/>
                    <a:lumOff val="40000"/>
                  </a:schemeClr>
                </a:solidFill>
                <a:cs typeface="B Titr" panose="00000700000000000000" pitchFamily="2" charset="-78"/>
                <a:sym typeface="Canva Sans"/>
              </a:rPr>
              <a:t>]</a:t>
            </a:r>
            <a:endParaRPr lang="ar-EG" sz="4000" dirty="0">
              <a:solidFill>
                <a:schemeClr val="tx2">
                  <a:lumMod val="60000"/>
                  <a:lumOff val="40000"/>
                </a:schemeClr>
              </a:solidFill>
              <a:cs typeface="B Titr" panose="00000700000000000000" pitchFamily="2" charset="-78"/>
              <a:sym typeface="Canva San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313445-83E0-46BB-819D-0F46B2E6B09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5005" y="1034240"/>
            <a:ext cx="1307595" cy="142646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358C78F-3FF1-43C9-992C-BCBA617394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647" y="3390900"/>
            <a:ext cx="16583820" cy="5538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9328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173</Words>
  <Application>Microsoft Office PowerPoint</Application>
  <PresentationFormat>Custom</PresentationFormat>
  <Paragraphs>26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Calibri</vt:lpstr>
      <vt:lpstr>Arial</vt:lpstr>
      <vt:lpstr>Canva Sans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عناوین خدمات</dc:title>
  <dc:creator>مهناز محمدی صالح</dc:creator>
  <cp:lastModifiedBy>Fatemeh Tohidi</cp:lastModifiedBy>
  <cp:revision>61</cp:revision>
  <dcterms:created xsi:type="dcterms:W3CDTF">2006-08-16T00:00:00Z</dcterms:created>
  <dcterms:modified xsi:type="dcterms:W3CDTF">2025-02-11T10:12:16Z</dcterms:modified>
  <dc:identifier>DAGbf4qLeZs</dc:identifier>
</cp:coreProperties>
</file>